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75" d="100"/>
          <a:sy n="75" d="100"/>
        </p:scale>
        <p:origin x="10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2018. 07. 02.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Click to edit Master text styles</a:t>
            </a:r>
          </a:p>
          <a:p>
            <a:pPr lvl="1"/>
            <a:r>
              <a:rPr lang="hu-HU" dirty="0"/>
              <a:t>Second level</a:t>
            </a:r>
          </a:p>
          <a:p>
            <a:pPr lvl="2"/>
            <a:r>
              <a:rPr lang="hu-HU" dirty="0"/>
              <a:t>Third level</a:t>
            </a:r>
          </a:p>
          <a:p>
            <a:pPr lvl="3"/>
            <a:r>
              <a:rPr lang="hu-HU" dirty="0"/>
              <a:t>Fourth level</a:t>
            </a:r>
          </a:p>
          <a:p>
            <a:pPr lvl="4"/>
            <a:r>
              <a:rPr lang="hu-HU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7/2/2018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2018. 07. 02.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2018. 07. 02.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2018. 07. 02.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2018. 07. 02.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2018. 07. 02.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2018. 07. 02.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2018. 07. 02.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772400" cy="2160239"/>
          </a:xfrm>
        </p:spPr>
        <p:txBody>
          <a:bodyPr>
            <a:noAutofit/>
          </a:bodyPr>
          <a:lstStyle/>
          <a:p>
            <a: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KÖFOP-2.1.1-VEKOP-15- 2016-00001 </a:t>
            </a:r>
            <a:b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közszolgáltatás komplex </a:t>
            </a:r>
            <a: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kompetencia, életpálya-program és oktatás technológiai fejlesztése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2852936"/>
            <a:ext cx="6400800" cy="1296144"/>
          </a:xfrm>
        </p:spPr>
        <p:txBody>
          <a:bodyPr>
            <a:normAutofit fontScale="85000" lnSpcReduction="20000"/>
          </a:bodyPr>
          <a:lstStyle/>
          <a:p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„Az </a:t>
            </a:r>
            <a:r>
              <a:rPr lang="hu-HU" sz="3600" b="1" dirty="0" err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Ákr</a:t>
            </a:r>
            <a:r>
              <a:rPr lang="hu-HU" sz="36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a jegyzők alkalmazási gyakorlatában”</a:t>
            </a:r>
          </a:p>
          <a:p>
            <a:r>
              <a:rPr lang="hu-HU" altLang="hu-H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„dr. Laza Margit”</a:t>
            </a:r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28" name="Picture 4" descr="C:\Users\BENEDE~1.NKE\AppData\Local\Temp\XPgrpwise\NKE embléma_fehér_egyszerüsített_CMYK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" y="5867056"/>
            <a:ext cx="389806" cy="3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691680" y="5781600"/>
            <a:ext cx="3278796" cy="509141"/>
          </a:xfrm>
        </p:spPr>
        <p:txBody>
          <a:bodyPr/>
          <a:lstStyle/>
          <a:p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Nemzeti Közszolgálati Egyetem</a:t>
            </a: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/>
              <a:t>2. Az alkalmazás speciális tapasztalatai az I. fokú eljárásban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11560" y="1810709"/>
            <a:ext cx="835292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elsőfokú eljárásban előforduló jogintézmények problémái</a:t>
            </a: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4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A kérelem visszautasítása általános szabályainak megfelelő alkalmazása</a:t>
            </a:r>
          </a:p>
          <a:p>
            <a:pPr algn="ctr"/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Átfogóan, jogszabályi feltételek hiányára alapozza a döntést, és szakít a </a:t>
            </a:r>
            <a:r>
              <a:rPr lang="hu-HU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Ket</a:t>
            </a: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részletező (magyarázó) struktúrájával</a:t>
            </a:r>
          </a:p>
          <a:p>
            <a:pPr algn="just"/>
            <a:endParaRPr lang="hu-HU" b="1" i="1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Mi tekinthető jogszabályi feltétel hiányának? - Jogalkalmazói mérlegelés nehézségei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b="1" i="1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599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/>
              <a:t>2. Az alkalmazás speciális tapasztalatai az I. fokú eljárásban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11560" y="1810709"/>
            <a:ext cx="83529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elsőfokú eljárásban előforduló jogintézmények problémái</a:t>
            </a: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4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Az eljárás megszüntetése új szabályaiban fellelhető alkalmazási problémák</a:t>
            </a:r>
          </a:p>
          <a:p>
            <a:pPr algn="ctr"/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Általános megfogalmazás: „okafogyottság”. Jogalkalmazói eldöntést, vagy ágazati eljárásjogi kérdést igényel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Pontatlan 47.§ (1) b) pontja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Nem foglalkozik az </a:t>
            </a:r>
            <a:r>
              <a:rPr lang="hu-HU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Ákr</a:t>
            </a: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a hivatalból indult eljárás sajátosságaival (pl. tisztázhatatlan tényállás)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 felfüggesztés esetén hiányolják a hatóságok az eljárási cselekményekkel kapcsolatos szabályokat. Mi lesz a megkezdett eljárási cselekményekkel?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944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/>
              <a:t>2. Az alkalmazás speciális tapasztalatai az I. fokú eljárásban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11560" y="1810709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elsőfokú eljárásban előforduló jogintézmények problémái</a:t>
            </a: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4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Az eljárás szünetelése szabályainak alkalmazási tapasztalatai</a:t>
            </a:r>
          </a:p>
          <a:p>
            <a:pPr algn="ctr"/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u-HU" b="1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Ü</a:t>
            </a: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gyfél nemcsak a kérelmével rendelkezik a döntés véglegessé válásáig, hanem saját eljárásával is. </a:t>
            </a:r>
          </a:p>
          <a:p>
            <a:pPr marL="285750" indent="-285750">
              <a:buFontTx/>
              <a:buChar char="-"/>
            </a:pP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Indokolt volt a szabályozás</a:t>
            </a:r>
          </a:p>
          <a:p>
            <a:pPr marL="285750" indent="-285750">
              <a:buFontTx/>
              <a:buChar char="-"/>
            </a:pP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Az ügyfél szüneteltetési szándéka hatósági sugallatra is jelentkezik a gyakorlatban (felfüggesztés pótlása)</a:t>
            </a:r>
          </a:p>
          <a:p>
            <a:pPr marL="285750" indent="-285750">
              <a:buFontTx/>
              <a:buChar char="-"/>
            </a:pP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Nem egyértelmű a gyakorlati alkalmazók számára az „értesítés” a megszűnésről formai megjelenése (határozat vagy levél) </a:t>
            </a: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666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/>
              <a:t>2. Az alkalmazás speciális tapasztalatai az I. fokú eljárásban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11560" y="1810709"/>
            <a:ext cx="835292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elsőfokú eljárásban előforduló jogintézmények problémái</a:t>
            </a: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4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Az ügyintézési határidőbe be nem számítható körülmények szűkülése </a:t>
            </a:r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 gyakorlati tapasztalatok alapján szükséges lenne újra szabályozni e körben a korábbi szabályokat </a:t>
            </a:r>
          </a:p>
          <a:p>
            <a:pPr lvl="1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Pl. A hatóság kijelölése időtartamát, szakhatósági eljárás időtartamát, eljárási költség megfizetésének idejét, szakértői vélemény elkészültének idejét stb. </a:t>
            </a:r>
          </a:p>
          <a:p>
            <a:pPr lvl="1"/>
            <a:endParaRPr lang="hu-HU" b="1" i="1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/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Indokok:</a:t>
            </a:r>
          </a:p>
          <a:p>
            <a:pPr lvl="1"/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-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Ezek hiányában nem tarthatók eredményesen a határidők. </a:t>
            </a:r>
          </a:p>
          <a:p>
            <a:pPr lvl="1"/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- A hatóságok eljárási jogsértésekbe esnek. </a:t>
            </a:r>
          </a:p>
          <a:p>
            <a:pPr marL="742950" lvl="1" indent="-285750">
              <a:buFontTx/>
              <a:buChar char="-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Jogos igény a jogalkalmazók részéről. </a:t>
            </a:r>
          </a:p>
          <a:p>
            <a:pPr marL="742950" lvl="1" indent="-285750">
              <a:buFontTx/>
              <a:buChar char="-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Egyes hatóságok a szakhatósági állásfoglalás időben meg nem érkezése miatt szüntetik meg az eljárást (ügyféllel szemben méltánytalan) </a:t>
            </a:r>
          </a:p>
          <a:p>
            <a:pPr lvl="1"/>
            <a:endParaRPr lang="hu-H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66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/>
              <a:t>1. Az alkalmazás általános tapasztalatai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3529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1.1</a:t>
            </a:r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Az </a:t>
            </a:r>
            <a:r>
              <a:rPr lang="hu-HU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Ákr</a:t>
            </a:r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Alkalmazásához való ügyintézői hozzáállás</a:t>
            </a:r>
          </a:p>
          <a:p>
            <a:endParaRPr lang="hu-HU" b="1" cap="all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hu-HU" b="1" dirty="0">
                <a:latin typeface="Garamond" panose="02020404030301010803" pitchFamily="18" charset="0"/>
                <a:cs typeface="Arial" panose="020B0604020202020204" pitchFamily="34" charset="0"/>
              </a:rPr>
              <a:t>• Hiányolják a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részletesebb megfogalmazást tartalmazó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Ket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rendelkezéseket</a:t>
            </a:r>
          </a:p>
          <a:p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</a:t>
            </a:r>
            <a:r>
              <a:rPr lang="hu-HU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az egyes eljárási szabályok konkrétabb megfogalmazását  alkalmasabbnak tekintik az ügyek megalapozottabb elintézésére)</a:t>
            </a:r>
          </a:p>
          <a:p>
            <a:pPr lvl="1"/>
            <a:endParaRPr lang="hu-HU" sz="1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hu-HU" b="1" dirty="0">
                <a:latin typeface="Garamond" panose="02020404030301010803" pitchFamily="18" charset="0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Nehezen azonosulnak az új szerkezeti felépítéssel</a:t>
            </a:r>
          </a:p>
          <a:p>
            <a:r>
              <a:rPr lang="hu-HU" sz="1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</a:t>
            </a:r>
            <a:r>
              <a:rPr lang="hu-HU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pl. miért különül el ennyire a kérelemre induló eljárás szabályai a hivatalból indult eljárás szabályaitól, a határidők miért nem az adott rendelkezésnél jelennek meg, stb.) </a:t>
            </a:r>
            <a:endParaRPr lang="hu-HU" sz="1600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1"/>
            <a:endParaRPr lang="hu-HU" sz="1400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hu-HU" b="1" dirty="0">
                <a:latin typeface="Garamond" panose="02020404030301010803" pitchFamily="18" charset="0"/>
                <a:cs typeface="Arial" panose="020B0604020202020204" pitchFamily="34" charset="0"/>
              </a:rPr>
              <a:t>• 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Tartanak az egyszerű, általánosabb megfogalmazások jogalkalmazói tartalommal való megtöltéssel</a:t>
            </a:r>
          </a:p>
          <a:p>
            <a:r>
              <a:rPr lang="hu-HU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(pl. az </a:t>
            </a:r>
            <a:r>
              <a:rPr lang="hu-HU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Ákr</a:t>
            </a:r>
            <a:r>
              <a:rPr lang="hu-HU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ár nem tartalmazza, hogy mit jelent az okafogyottság)</a:t>
            </a:r>
          </a:p>
          <a:p>
            <a:pPr lvl="1"/>
            <a:endParaRPr lang="hu-HU" sz="1400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hu-HU" b="1" dirty="0">
                <a:latin typeface="Garamond" panose="02020404030301010803" pitchFamily="18" charset="0"/>
                <a:cs typeface="Arial" panose="020B0604020202020204" pitchFamily="34" charset="0"/>
              </a:rPr>
              <a:t>• Új gondolkodásmódot vár el tőlük az </a:t>
            </a:r>
            <a:r>
              <a:rPr lang="hu-HU" b="1" dirty="0" err="1">
                <a:latin typeface="Garamond" panose="02020404030301010803" pitchFamily="18" charset="0"/>
                <a:cs typeface="Arial" panose="020B0604020202020204" pitchFamily="34" charset="0"/>
              </a:rPr>
              <a:t>Ákr</a:t>
            </a:r>
            <a:r>
              <a:rPr lang="hu-HU" b="1" dirty="0">
                <a:latin typeface="Garamond" panose="02020404030301010803" pitchFamily="18" charset="0"/>
                <a:cs typeface="Arial" panose="020B0604020202020204" pitchFamily="34" charset="0"/>
              </a:rPr>
              <a:t>. az ágazati jogszabályok tekintetében </a:t>
            </a:r>
            <a:endParaRPr lang="hu-HU" b="1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hu-HU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(nagyobb hangsúlyt kapnak az ágazati jogszabályok részletszabályai, ami azonban nem minden esetben alkalmazkodott vagy fejlődött az </a:t>
            </a:r>
            <a:r>
              <a:rPr lang="hu-HU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Ákr</a:t>
            </a:r>
            <a:r>
              <a:rPr lang="hu-HU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.-</a:t>
            </a:r>
            <a:r>
              <a:rPr lang="hu-HU" sz="16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hez</a:t>
            </a:r>
            <a:r>
              <a:rPr lang="hu-HU" sz="1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.)</a:t>
            </a:r>
          </a:p>
          <a:p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/>
              <a:t>1. Az alkalmazás általános tapasztalatai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35292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1.2. </a:t>
            </a:r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Hogyan segíthető szervezeten belül az </a:t>
            </a:r>
            <a:r>
              <a:rPr lang="hu-HU" b="1" cap="all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ákr</a:t>
            </a:r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Hatékonyabb alkalmazása</a:t>
            </a:r>
          </a:p>
          <a:p>
            <a:endParaRPr lang="hu-HU" sz="2400" b="1" cap="all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  <a:t>• Továbbképzésekhez való hozzásegítés</a:t>
            </a:r>
            <a:endParaRPr lang="hu-HU" sz="24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  <a:t>• Szervezeten belüli </a:t>
            </a:r>
            <a:r>
              <a:rPr lang="hu-HU" sz="2400" b="1" dirty="0" err="1">
                <a:latin typeface="Garamond" panose="02020404030301010803" pitchFamily="18" charset="0"/>
                <a:cs typeface="Arial" panose="020B0604020202020204" pitchFamily="34" charset="0"/>
              </a:rPr>
              <a:t>Ákr</a:t>
            </a:r>
            <a:r>
              <a:rPr 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  <a:t>. -team létrehozása:</a:t>
            </a:r>
          </a:p>
          <a:p>
            <a:r>
              <a:rPr lang="hu-HU" sz="2400" b="1" dirty="0">
                <a:latin typeface="Garamond" panose="02020404030301010803" pitchFamily="18" charset="0"/>
                <a:cs typeface="Arial" panose="020B0604020202020204" pitchFamily="34" charset="0"/>
              </a:rPr>
              <a:t>	</a:t>
            </a:r>
            <a:r>
              <a:rPr lang="hu-HU" b="1" dirty="0">
                <a:latin typeface="Garamond" panose="02020404030301010803" pitchFamily="18" charset="0"/>
                <a:cs typeface="Arial" panose="020B0604020202020204" pitchFamily="34" charset="0"/>
              </a:rPr>
              <a:t>- </a:t>
            </a:r>
            <a:r>
              <a:rPr lang="hu-HU" b="1" dirty="0" err="1">
                <a:latin typeface="Garamond" panose="02020404030301010803" pitchFamily="18" charset="0"/>
                <a:cs typeface="Arial" panose="020B0604020202020204" pitchFamily="34" charset="0"/>
              </a:rPr>
              <a:t>ágazatonként</a:t>
            </a:r>
            <a:r>
              <a:rPr lang="hu-HU" b="1" dirty="0">
                <a:latin typeface="Garamond" panose="02020404030301010803" pitchFamily="18" charset="0"/>
                <a:cs typeface="Arial" panose="020B0604020202020204" pitchFamily="34" charset="0"/>
              </a:rPr>
              <a:t> a leggyakrabban használt </a:t>
            </a:r>
            <a:r>
              <a:rPr lang="hu-HU" b="1" dirty="0" err="1">
                <a:latin typeface="Garamond" panose="02020404030301010803" pitchFamily="18" charset="0"/>
                <a:cs typeface="Arial" panose="020B0604020202020204" pitchFamily="34" charset="0"/>
              </a:rPr>
              <a:t>Ákr</a:t>
            </a:r>
            <a:r>
              <a:rPr lang="hu-HU" b="1" dirty="0">
                <a:latin typeface="Garamond" panose="02020404030301010803" pitchFamily="18" charset="0"/>
                <a:cs typeface="Arial" panose="020B0604020202020204" pitchFamily="34" charset="0"/>
              </a:rPr>
              <a:t>. rendelkezések 	csoportosítása 	(</a:t>
            </a:r>
            <a:r>
              <a:rPr lang="hu-HU" b="1" dirty="0" err="1">
                <a:latin typeface="Garamond" panose="02020404030301010803" pitchFamily="18" charset="0"/>
                <a:cs typeface="Arial" panose="020B0604020202020204" pitchFamily="34" charset="0"/>
              </a:rPr>
              <a:t>Ákr</a:t>
            </a:r>
            <a:r>
              <a:rPr lang="hu-HU" b="1" dirty="0">
                <a:latin typeface="Garamond" panose="02020404030301010803" pitchFamily="18" charset="0"/>
                <a:cs typeface="Arial" panose="020B0604020202020204" pitchFamily="34" charset="0"/>
              </a:rPr>
              <a:t>. -felelős jogász kijelölése)</a:t>
            </a:r>
          </a:p>
          <a:p>
            <a:r>
              <a:rPr lang="hu-HU" b="1" dirty="0">
                <a:latin typeface="Garamond" panose="02020404030301010803" pitchFamily="18" charset="0"/>
                <a:cs typeface="Arial" panose="020B0604020202020204" pitchFamily="34" charset="0"/>
              </a:rPr>
              <a:t>	- osztályok saját tapasztalatainak ismertetése egymással, </a:t>
            </a:r>
          </a:p>
          <a:p>
            <a:r>
              <a:rPr lang="hu-HU" b="1" dirty="0">
                <a:latin typeface="Garamond" panose="02020404030301010803" pitchFamily="18" charset="0"/>
                <a:cs typeface="Arial" panose="020B0604020202020204" pitchFamily="34" charset="0"/>
              </a:rPr>
              <a:t>	- felmerülő problémák közös jogi és ágazati/szakmai értelmezése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i="1" dirty="0">
                <a:latin typeface="Garamond" panose="02020404030301010803" pitchFamily="18" charset="0"/>
                <a:cs typeface="Arial" panose="020B0604020202020204" pitchFamily="34" charset="0"/>
              </a:rPr>
              <a:t>„Tiszta” hatósági szervezeti egységek = összehangolt jogalkalmazás</a:t>
            </a:r>
            <a:endParaRPr lang="hu-HU" sz="2400" i="1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00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/>
              <a:t>2. Az alkalmazás speciális tapasztalatai az I. fokú eljárásban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352928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Az elsőfokú eljárásban előforduló jogintézmények problémái</a:t>
            </a:r>
          </a:p>
          <a:p>
            <a:pPr algn="just"/>
            <a:endParaRPr lang="hu-HU" sz="16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hu-HU" sz="16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 kapcsolódó eljárás bevezetésének nehézségei  a hatósági eljárás rendszerébe</a:t>
            </a:r>
          </a:p>
          <a:p>
            <a:pPr algn="just"/>
            <a:endParaRPr lang="hu-HU" sz="16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/>
            <a:r>
              <a:rPr lang="hu-HU" sz="16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2. Az idézés új szabályának helyes értelmezése</a:t>
            </a:r>
          </a:p>
          <a:p>
            <a:pPr algn="just"/>
            <a:endParaRPr lang="hu-HU" sz="16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/>
            <a:r>
              <a:rPr lang="hu-HU" sz="16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3. A függő hatályú döntés „Felesleges” bürökráci értelmezése</a:t>
            </a:r>
          </a:p>
          <a:p>
            <a:pPr algn="just"/>
            <a:endParaRPr lang="hu-HU" sz="16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/>
            <a:r>
              <a:rPr lang="hu-HU" sz="16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4. A kérelem visszautasítása általános szabályainak megfelelő alkalmazása</a:t>
            </a:r>
          </a:p>
          <a:p>
            <a:pPr algn="just"/>
            <a:endParaRPr lang="hu-HU" sz="16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/>
            <a:r>
              <a:rPr lang="hu-HU" sz="16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5. Az eljárás megszüntetése és a felfüggesztés új szabályaiban fellelhető alkalmazási problémák</a:t>
            </a:r>
          </a:p>
          <a:p>
            <a:pPr algn="just"/>
            <a:endParaRPr lang="hu-HU" sz="16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/>
            <a:r>
              <a:rPr lang="hu-HU" sz="16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6. Az eljárás szünetelése szabályainak alkalmazási tapasztalatai</a:t>
            </a:r>
          </a:p>
          <a:p>
            <a:pPr algn="just"/>
            <a:endParaRPr lang="hu-HU" sz="16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algn="just"/>
            <a:r>
              <a:rPr lang="hu-HU" sz="16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7. Az ügyintézési határidőbe be nem számítható körülmények szűkülése </a:t>
            </a:r>
            <a:endParaRPr lang="hu-HU" sz="1600" b="1" i="1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hu-HU" sz="16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78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/>
              <a:t>2. Az alkalmazás speciális tapasztalatai az I. fokú eljárásban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1. A kapcsolódó eljárás bevezetésének nehézségei  a hatósági eljárás rendszerébe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20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Garamond" panose="02020404030301010803" pitchFamily="18" charset="0"/>
              </a:rPr>
              <a:t>1.1. Újszerű jogintézmény:</a:t>
            </a:r>
          </a:p>
          <a:p>
            <a:pPr marL="285750" lvl="0" indent="-285750">
              <a:buFontTx/>
              <a:buChar char="-"/>
            </a:pPr>
            <a:r>
              <a:rPr lang="hu-HU" sz="2000" dirty="0">
                <a:latin typeface="Garamond" panose="02020404030301010803" pitchFamily="18" charset="0"/>
              </a:rPr>
              <a:t>Ügyfélbarát </a:t>
            </a:r>
          </a:p>
          <a:p>
            <a:pPr marL="742950" lvl="1" indent="-285750">
              <a:buFontTx/>
              <a:buChar char="-"/>
            </a:pPr>
            <a:r>
              <a:rPr lang="hu-HU" sz="2000" dirty="0">
                <a:latin typeface="Garamond" panose="02020404030301010803" pitchFamily="18" charset="0"/>
              </a:rPr>
              <a:t>Tehermentesíti az ügyfelet,</a:t>
            </a:r>
          </a:p>
          <a:p>
            <a:pPr marL="742950" lvl="1" indent="-285750">
              <a:buFontTx/>
              <a:buChar char="-"/>
            </a:pPr>
            <a:r>
              <a:rPr lang="hu-HU" sz="2000" dirty="0">
                <a:latin typeface="Garamond" panose="02020404030301010803" pitchFamily="18" charset="0"/>
              </a:rPr>
              <a:t>Csökkenti a személyes közreműködését,</a:t>
            </a:r>
          </a:p>
          <a:p>
            <a:pPr marL="742950" lvl="1" indent="-285750">
              <a:buFontTx/>
              <a:buChar char="-"/>
            </a:pPr>
            <a:r>
              <a:rPr lang="hu-HU" sz="2000" dirty="0">
                <a:latin typeface="Garamond" panose="02020404030301010803" pitchFamily="18" charset="0"/>
              </a:rPr>
              <a:t>Elég egy hatósággal kapcsolatba kerülnie</a:t>
            </a:r>
          </a:p>
          <a:p>
            <a:pPr lvl="0"/>
            <a:r>
              <a:rPr lang="hu-HU" sz="2000" dirty="0">
                <a:latin typeface="Garamond" panose="02020404030301010803" pitchFamily="18" charset="0"/>
              </a:rPr>
              <a:t>- Modern közigazgatási elem</a:t>
            </a:r>
          </a:p>
          <a:p>
            <a:pPr lvl="0"/>
            <a:r>
              <a:rPr lang="hu-HU" sz="2000" dirty="0">
                <a:latin typeface="Garamond" panose="02020404030301010803" pitchFamily="18" charset="0"/>
              </a:rPr>
              <a:t>	- rugalmasság, egyszerű ügyintézés </a:t>
            </a:r>
          </a:p>
          <a:p>
            <a:pPr lvl="0"/>
            <a:r>
              <a:rPr lang="hu-HU" sz="2000" dirty="0">
                <a:latin typeface="Garamond" panose="02020404030301010803" pitchFamily="18" charset="0"/>
              </a:rPr>
              <a:t>	- egymásra épülő eljárások</a:t>
            </a:r>
          </a:p>
          <a:p>
            <a:pPr lvl="0"/>
            <a:r>
              <a:rPr lang="hu-HU" sz="2000" dirty="0">
                <a:latin typeface="Garamond" panose="02020404030301010803" pitchFamily="18" charset="0"/>
              </a:rPr>
              <a:t>	- hatóságok közötti összehangolt munka</a:t>
            </a:r>
          </a:p>
          <a:p>
            <a:r>
              <a:rPr lang="hu-HU" sz="2000" dirty="0">
                <a:latin typeface="Garamond" panose="02020404030301010803" pitchFamily="18" charset="0"/>
              </a:rPr>
              <a:t> </a:t>
            </a:r>
            <a:endParaRPr lang="hu-HU" sz="20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2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/>
              <a:t>2. Az alkalmazás speciális tapasztalatai az I. fokú eljárásban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3529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4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 kapcsolódó eljárás bevezetésének nehézségei  a hatósági eljárás rendszerébe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Garamond" panose="02020404030301010803" pitchFamily="18" charset="0"/>
              </a:rPr>
              <a:t>1.2. Alapvető szabályai:</a:t>
            </a:r>
          </a:p>
          <a:p>
            <a:r>
              <a:rPr lang="hu-HU" i="1" u="sng" dirty="0">
                <a:latin typeface="Garamond" panose="02020404030301010803" pitchFamily="18" charset="0"/>
              </a:rPr>
              <a:t>A hatóság kötelezettsége:</a:t>
            </a:r>
          </a:p>
          <a:p>
            <a:pPr lvl="0"/>
            <a:r>
              <a:rPr lang="hu-HU" dirty="0">
                <a:latin typeface="Garamond" panose="02020404030301010803" pitchFamily="18" charset="0"/>
              </a:rPr>
              <a:t>- lefolytatja saját eljárását</a:t>
            </a:r>
          </a:p>
          <a:p>
            <a:pPr lvl="0"/>
            <a:r>
              <a:rPr lang="hu-HU" dirty="0">
                <a:latin typeface="Garamond" panose="02020404030301010803" pitchFamily="18" charset="0"/>
              </a:rPr>
              <a:t>- tájékoztatás arról, hogy a kapcsolódó eljárási kérelmet nála nyújthatja be,</a:t>
            </a:r>
          </a:p>
          <a:p>
            <a:pPr lvl="0"/>
            <a:r>
              <a:rPr lang="hu-HU" dirty="0">
                <a:latin typeface="Garamond" panose="02020404030301010803" pitchFamily="18" charset="0"/>
              </a:rPr>
              <a:t>- ez esetben a döntését, kérelmet, bizonyítékokat továbbítja az eljáró hatóságnak,</a:t>
            </a:r>
          </a:p>
          <a:p>
            <a:pPr lvl="0"/>
            <a:r>
              <a:rPr lang="hu-HU" dirty="0">
                <a:latin typeface="Garamond" panose="02020404030301010803" pitchFamily="18" charset="0"/>
              </a:rPr>
              <a:t>- további kapcsolódó eljárásról ad tájékoztatást,</a:t>
            </a:r>
          </a:p>
          <a:p>
            <a:pPr lvl="0"/>
            <a:r>
              <a:rPr lang="hu-HU" dirty="0">
                <a:latin typeface="Garamond" panose="02020404030301010803" pitchFamily="18" charset="0"/>
              </a:rPr>
              <a:t>- közli az érintettekkel a kapcsolódó eljárást lefolytató hatóság döntését</a:t>
            </a:r>
          </a:p>
          <a:p>
            <a:pPr lvl="0"/>
            <a:endParaRPr lang="hu-HU" i="1" u="sng" dirty="0">
              <a:latin typeface="Garamond" panose="02020404030301010803" pitchFamily="18" charset="0"/>
            </a:endParaRPr>
          </a:p>
          <a:p>
            <a:r>
              <a:rPr lang="hu-HU" i="1" u="sng" dirty="0">
                <a:latin typeface="Garamond" panose="02020404030301010803" pitchFamily="18" charset="0"/>
              </a:rPr>
              <a:t>A kapcsolódó eljárást lefolytató hatóság kötelezettsége:</a:t>
            </a:r>
          </a:p>
          <a:p>
            <a:pPr lvl="0"/>
            <a:r>
              <a:rPr lang="hu-HU" dirty="0">
                <a:latin typeface="Garamond" panose="02020404030301010803" pitchFamily="18" charset="0"/>
              </a:rPr>
              <a:t>- lefolytatja saját eljárást akkor, ha a megelőző eljárást folytató hatóság teszi át</a:t>
            </a:r>
          </a:p>
          <a:p>
            <a:pPr lvl="0"/>
            <a:r>
              <a:rPr lang="hu-HU" dirty="0">
                <a:latin typeface="Garamond" panose="02020404030301010803" pitchFamily="18" charset="0"/>
              </a:rPr>
              <a:t>- lefolytatja az eljárást, ha a kérelem közvetlenül hozzá érkezik </a:t>
            </a:r>
          </a:p>
          <a:p>
            <a:pPr lvl="0"/>
            <a:r>
              <a:rPr lang="hu-HU" dirty="0">
                <a:latin typeface="Garamond" panose="02020404030301010803" pitchFamily="18" charset="0"/>
              </a:rPr>
              <a:t>- ha nem volt megelőző eljárás, akkor átteszi a kérelmet a megelőző eljárást lefolytató hatóságnak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660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/>
              <a:t>2. Az alkalmazás speciális tapasztalatai az I. fokú eljárásban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4"/>
            <a:ext cx="835292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4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 kapcsolódó eljárás bevezetésének nehézségei  a hatósági eljárás rendszerébe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b="1" dirty="0">
                <a:latin typeface="Garamond" panose="02020404030301010803" pitchFamily="18" charset="0"/>
              </a:rPr>
              <a:t>1.3. A bevezetést nehezítő, akadályozó tényezők:</a:t>
            </a:r>
          </a:p>
          <a:p>
            <a:r>
              <a:rPr lang="hu-HU" i="1" u="sng" dirty="0">
                <a:latin typeface="Garamond" panose="02020404030301010803" pitchFamily="18" charset="0"/>
              </a:rPr>
              <a:t>Humánerőforrás körében jelentkező akadályok:</a:t>
            </a:r>
          </a:p>
          <a:p>
            <a:pPr marL="285750" lvl="0" indent="-285750">
              <a:buFontTx/>
              <a:buChar char="-"/>
            </a:pPr>
            <a:r>
              <a:rPr lang="hu-HU" dirty="0">
                <a:latin typeface="Garamond" panose="02020404030301010803" pitchFamily="18" charset="0"/>
              </a:rPr>
              <a:t>A kapcsolódó eljárások (nem saját eljárás) ismeretének hiánya</a:t>
            </a:r>
          </a:p>
          <a:p>
            <a:pPr marL="285750" lvl="0" indent="-285750">
              <a:buFontTx/>
              <a:buChar char="-"/>
            </a:pPr>
            <a:r>
              <a:rPr lang="hu-HU" dirty="0">
                <a:latin typeface="Garamond" panose="02020404030301010803" pitchFamily="18" charset="0"/>
              </a:rPr>
              <a:t>Leterheltség</a:t>
            </a:r>
          </a:p>
          <a:p>
            <a:pPr marL="285750" lvl="0" indent="-285750">
              <a:buFontTx/>
              <a:buChar char="-"/>
            </a:pPr>
            <a:endParaRPr lang="hu-HU" i="1" u="sng" dirty="0">
              <a:latin typeface="Garamond" panose="02020404030301010803" pitchFamily="18" charset="0"/>
            </a:endParaRPr>
          </a:p>
          <a:p>
            <a:pPr lvl="0"/>
            <a:r>
              <a:rPr lang="hu-HU" i="1" u="sng" dirty="0">
                <a:latin typeface="Garamond" panose="02020404030301010803" pitchFamily="18" charset="0"/>
              </a:rPr>
              <a:t>Szervezeti akadályok:</a:t>
            </a:r>
          </a:p>
          <a:p>
            <a:pPr marL="285750" lvl="0" indent="-285750">
              <a:buFontTx/>
              <a:buChar char="-"/>
            </a:pPr>
            <a:r>
              <a:rPr lang="hu-HU" dirty="0">
                <a:latin typeface="Garamond" panose="02020404030301010803" pitchFamily="18" charset="0"/>
              </a:rPr>
              <a:t>A hatóságok nem készültek fel arra, hogy szervezeti kialakítással segítsék ezt a jogintézményt (feladatkör átcsoportosítás, munkakör átcsoportosítás)</a:t>
            </a:r>
          </a:p>
          <a:p>
            <a:pPr marL="285750" lvl="0" indent="-285750">
              <a:buFontTx/>
              <a:buChar char="-"/>
            </a:pPr>
            <a:r>
              <a:rPr lang="hu-HU" dirty="0">
                <a:latin typeface="Garamond" panose="02020404030301010803" pitchFamily="18" charset="0"/>
              </a:rPr>
              <a:t>Társhatósági kooperáció csak személyközi és nem szervezetközi</a:t>
            </a:r>
          </a:p>
          <a:p>
            <a:pPr marL="285750" lvl="0" indent="-285750">
              <a:buFontTx/>
              <a:buChar char="-"/>
            </a:pPr>
            <a:endParaRPr lang="hu-HU" i="1" u="sng" dirty="0">
              <a:latin typeface="Garamond" panose="02020404030301010803" pitchFamily="18" charset="0"/>
            </a:endParaRPr>
          </a:p>
          <a:p>
            <a:pPr lvl="0"/>
            <a:r>
              <a:rPr lang="hu-HU" i="1" u="sng" dirty="0">
                <a:latin typeface="Garamond" panose="02020404030301010803" pitchFamily="18" charset="0"/>
              </a:rPr>
              <a:t>Tárgyi, technikai akadályok</a:t>
            </a:r>
          </a:p>
          <a:p>
            <a:pPr lvl="0"/>
            <a:r>
              <a:rPr lang="hu-HU" dirty="0">
                <a:latin typeface="Garamond" panose="02020404030301010803" pitchFamily="18" charset="0"/>
              </a:rPr>
              <a:t>(Pl. Informatikai rendszer hiánya)</a:t>
            </a:r>
          </a:p>
          <a:p>
            <a:pPr lvl="0"/>
            <a:endParaRPr lang="hu-HU" i="1" u="sng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lvl="0"/>
            <a:r>
              <a:rPr lang="hu-HU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Szabályozási (módosítást igényló) kérdések (az eljárás nem csak döntéssel zárul)</a:t>
            </a: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5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/>
              <a:t>2. Az alkalmazás speciális tapasztalatai az I. fokú eljárásban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11560" y="1810709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elsőfokú eljárásban előforduló jogintézmények problémái</a:t>
            </a: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4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Az idézés új szabályának helyes értelmezése</a:t>
            </a: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1600" dirty="0">
                <a:latin typeface="Garamond" panose="02020404030301010803" pitchFamily="18" charset="0"/>
              </a:rPr>
              <a:t>58. § [Az idézés általános szabályai]</a:t>
            </a:r>
          </a:p>
          <a:p>
            <a:pPr algn="just"/>
            <a:r>
              <a:rPr lang="hu-HU" sz="1600" dirty="0">
                <a:latin typeface="Garamond" panose="02020404030301010803" pitchFamily="18" charset="0"/>
              </a:rPr>
              <a:t>(1) Azt, akinek személyes meghallgatása az eljárás során szükséges, a hatóság kötelezi, hogy a megjelölt helyen és időpontban jelenjen meg. Ha az idézett személy kora, egészségi állapota vagy más méltányolható ok miatt a hatóság előtt nem képes megjelenni, </a:t>
            </a:r>
            <a:r>
              <a:rPr lang="hu-HU" sz="1600" b="1" dirty="0">
                <a:latin typeface="Garamond" panose="02020404030301010803" pitchFamily="18" charset="0"/>
              </a:rPr>
              <a:t>az idézett személyt a tartózkodási helyén is meg lehet hallgatni.</a:t>
            </a:r>
          </a:p>
          <a:p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Jelentkező probléma: </a:t>
            </a:r>
          </a:p>
          <a:p>
            <a:pPr marL="285750" indent="-285750">
              <a:buFontTx/>
              <a:buChar char="-"/>
            </a:pP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 tartózkodási helyen való meghallgatás nem feltétlenül jelenti az ügyfél saját tartózkodási helyére való idézést. </a:t>
            </a:r>
          </a:p>
          <a:p>
            <a:pPr marL="285750" indent="-285750">
              <a:buFontTx/>
              <a:buChar char="-"/>
            </a:pP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Az idézés helyének módosulásáról van szó méltányolható körülmények miatt.</a:t>
            </a:r>
          </a:p>
          <a:p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880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/>
              <a:t>2. Az alkalmazás speciális tapasztalatai az I. fokú eljárásban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611560" y="1810709"/>
            <a:ext cx="835292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Az elsőfokú eljárásban előforduló jogintézmények problémái</a:t>
            </a: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1400" b="1" i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A függő hatályú döntés túlszabályozottsága</a:t>
            </a:r>
          </a:p>
          <a:p>
            <a:pPr algn="ctr"/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Ket</a:t>
            </a: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által bevezetett szabályok alkalmazói/szakmai elfogadása tovább nőtt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Ákr</a:t>
            </a: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. szabályozás nem egyszerűsítette a hatósági munkát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Ügyfelek sem értik a döntésben foglaltakat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A hatóság felesleges adminisztrációnak értékelik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cap="all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b="1" i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24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1057</Words>
  <Application>Microsoft Office PowerPoint</Application>
  <PresentationFormat>Diavetítés a képernyőre (4:3 oldalarány)</PresentationFormat>
  <Paragraphs>191</Paragraphs>
  <Slides>14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Office-téma</vt:lpstr>
      <vt:lpstr>KÖFOP-2.1.1-VEKOP-15- 2016-00001  A közszolgáltatás komplex kompetencia, életpálya-program és oktatás technológiai fejlesztése</vt:lpstr>
      <vt:lpstr>1. Az alkalmazás általános tapasztalatai</vt:lpstr>
      <vt:lpstr>1. Az alkalmazás általános tapasztalatai</vt:lpstr>
      <vt:lpstr>2. Az alkalmazás speciális tapasztalatai az I. fokú eljárásban</vt:lpstr>
      <vt:lpstr>2. Az alkalmazás speciális tapasztalatai az I. fokú eljárásban</vt:lpstr>
      <vt:lpstr>2. Az alkalmazás speciális tapasztalatai az I. fokú eljárásban</vt:lpstr>
      <vt:lpstr>2. Az alkalmazás speciális tapasztalatai az I. fokú eljárásban</vt:lpstr>
      <vt:lpstr>2. Az alkalmazás speciális tapasztalatai az I. fokú eljárásban</vt:lpstr>
      <vt:lpstr>2. Az alkalmazás speciális tapasztalatai az I. fokú eljárásban</vt:lpstr>
      <vt:lpstr>2. Az alkalmazás speciális tapasztalatai az I. fokú eljárásban</vt:lpstr>
      <vt:lpstr>2. Az alkalmazás speciális tapasztalatai az I. fokú eljárásban</vt:lpstr>
      <vt:lpstr>2. Az alkalmazás speciális tapasztalatai az I. fokú eljárásban</vt:lpstr>
      <vt:lpstr>2. Az alkalmazás speciális tapasztalatai az I. fokú eljárásban</vt:lpstr>
      <vt:lpstr>KÖSZÖNÖM  A FIGYELMET!</vt:lpstr>
    </vt:vector>
  </TitlesOfParts>
  <Company>novak.adam@gmail.com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dr. Laza Margit</cp:lastModifiedBy>
  <cp:revision>63</cp:revision>
  <dcterms:created xsi:type="dcterms:W3CDTF">2014-03-03T11:13:53Z</dcterms:created>
  <dcterms:modified xsi:type="dcterms:W3CDTF">2018-07-02T11:32:59Z</dcterms:modified>
</cp:coreProperties>
</file>